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1088" r:id="rId3"/>
    <p:sldId id="350" r:id="rId4"/>
    <p:sldId id="1136" r:id="rId5"/>
    <p:sldId id="1211" r:id="rId6"/>
    <p:sldId id="1126" r:id="rId7"/>
    <p:sldId id="1138" r:id="rId8"/>
    <p:sldId id="1334" r:id="rId9"/>
    <p:sldId id="1291" r:id="rId10"/>
    <p:sldId id="1335" r:id="rId11"/>
    <p:sldId id="1155" r:id="rId12"/>
    <p:sldId id="1212" r:id="rId13"/>
    <p:sldId id="1156" r:id="rId14"/>
    <p:sldId id="1157" r:id="rId15"/>
    <p:sldId id="1158" r:id="rId16"/>
    <p:sldId id="1172" r:id="rId17"/>
    <p:sldId id="1213" r:id="rId18"/>
    <p:sldId id="1162" r:id="rId19"/>
    <p:sldId id="1153" r:id="rId20"/>
    <p:sldId id="1163" r:id="rId21"/>
    <p:sldId id="1222" r:id="rId22"/>
    <p:sldId id="1164" r:id="rId23"/>
    <p:sldId id="1165" r:id="rId24"/>
    <p:sldId id="1166" r:id="rId25"/>
    <p:sldId id="1167" r:id="rId26"/>
    <p:sldId id="1169" r:id="rId27"/>
    <p:sldId id="1336" r:id="rId28"/>
    <p:sldId id="1171" r:id="rId29"/>
    <p:sldId id="1174" r:id="rId30"/>
    <p:sldId id="1175" r:id="rId31"/>
    <p:sldId id="1215" r:id="rId32"/>
    <p:sldId id="1177" r:id="rId33"/>
    <p:sldId id="1216" r:id="rId34"/>
    <p:sldId id="1179" r:id="rId35"/>
    <p:sldId id="1217" r:id="rId36"/>
    <p:sldId id="1218" r:id="rId37"/>
    <p:sldId id="1219" r:id="rId38"/>
    <p:sldId id="1221" r:id="rId39"/>
    <p:sldId id="1337" r:id="rId40"/>
    <p:sldId id="1338" r:id="rId41"/>
    <p:sldId id="1339" r:id="rId42"/>
    <p:sldId id="1220" r:id="rId43"/>
    <p:sldId id="1340" r:id="rId44"/>
    <p:sldId id="1341" r:id="rId45"/>
    <p:sldId id="1342" r:id="rId46"/>
    <p:sldId id="1343" r:id="rId47"/>
    <p:sldId id="1345" r:id="rId48"/>
    <p:sldId id="1344" r:id="rId49"/>
    <p:sldId id="1188" r:id="rId50"/>
    <p:sldId id="1189" r:id="rId51"/>
    <p:sldId id="1208" r:id="rId52"/>
    <p:sldId id="1201" r:id="rId53"/>
    <p:sldId id="1209" r:id="rId54"/>
    <p:sldId id="1192" r:id="rId55"/>
    <p:sldId id="1193" r:id="rId56"/>
    <p:sldId id="1194" r:id="rId57"/>
    <p:sldId id="1195" r:id="rId58"/>
    <p:sldId id="1196" r:id="rId59"/>
    <p:sldId id="1197" r:id="rId60"/>
    <p:sldId id="1205" r:id="rId61"/>
    <p:sldId id="1198" r:id="rId62"/>
    <p:sldId id="1206" r:id="rId63"/>
    <p:sldId id="120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9"/>
    <p:restoredTop sz="82785"/>
  </p:normalViewPr>
  <p:slideViewPr>
    <p:cSldViewPr snapToGrid="0" snapToObjects="1">
      <p:cViewPr varScale="1">
        <p:scale>
          <a:sx n="169" d="100"/>
          <a:sy n="169" d="100"/>
        </p:scale>
        <p:origin x="2232" y="192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78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93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24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45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28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76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00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79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8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46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20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37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08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3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2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60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142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60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142.png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91.png"/><Relationship Id="rId4" Type="http://schemas.openxmlformats.org/officeDocument/2006/relationships/image" Target="../media/image3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0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/>
              <a:t>Lecture 17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935D-5FAB-8747-8A07-89D6538F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Other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D5D4A-41F1-CD44-AD7E-5EB8961FE2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359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linear models</a:t>
                </a:r>
              </a:p>
              <a:p>
                <a:pPr lvl="1"/>
                <a:r>
                  <a:rPr lang="en-US" dirty="0"/>
                  <a:t>Parametric RBF is essentially linear models with nonlinear transformation</a:t>
                </a:r>
              </a:p>
              <a:p>
                <a:pPr lvl="1"/>
                <a:endParaRPr lang="en-US" sz="500" dirty="0"/>
              </a:p>
              <a:p>
                <a:r>
                  <a:rPr lang="en-US" dirty="0"/>
                  <a:t>Connection to nearest neighbor</a:t>
                </a:r>
              </a:p>
              <a:p>
                <a:pPr lvl="1"/>
                <a:r>
                  <a:rPr lang="en-US" dirty="0"/>
                  <a:t>RBF is based on the similarity to a set of points</a:t>
                </a:r>
              </a:p>
              <a:p>
                <a:pPr lvl="1"/>
                <a:endParaRPr lang="en-US" sz="500" dirty="0"/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Connection to SVM with RBF Kernel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Using K representative points vs. using support vectors</a:t>
                </a:r>
              </a:p>
              <a:p>
                <a:pPr lvl="1"/>
                <a:endParaRPr lang="en-US" sz="5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Connection to Neural Networks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RBF can be graphically represented as a one-hidden layer network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D5D4A-41F1-CD44-AD7E-5EB8961FE2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3595"/>
              </a:xfrm>
              <a:blipFill>
                <a:blip r:embed="rId2"/>
                <a:stretch>
                  <a:fillRect l="-965" t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95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90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3533" cy="1325563"/>
          </a:xfrm>
        </p:spPr>
        <p:txBody>
          <a:bodyPr/>
          <a:lstStyle/>
          <a:p>
            <a:r>
              <a:rPr lang="en-US"/>
              <a:t>What Do </a:t>
            </a:r>
            <a:r>
              <a:rPr lang="en-US" dirty="0"/>
              <a:t>We Know about </a:t>
            </a:r>
            <a:r>
              <a:rPr lang="en-US"/>
              <a:t>Linear Classification?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we discussed so far:</a:t>
                </a:r>
              </a:p>
              <a:p>
                <a:pPr lvl="1"/>
                <a:r>
                  <a:rPr lang="en-US" dirty="0"/>
                  <a:t>PLA:  Find a linear separator that separates the data within finite steps, if data is linear separable.</a:t>
                </a:r>
              </a:p>
              <a:p>
                <a:pPr lvl="1"/>
                <a:r>
                  <a:rPr lang="en-US" dirty="0"/>
                  <a:t>Pocket algorithm: empirically keep the best separator during PLA.</a:t>
                </a:r>
              </a:p>
              <a:p>
                <a:pPr lvl="1"/>
                <a:r>
                  <a:rPr lang="en-US" dirty="0"/>
                  <a:t>Surrogate loss: Using logistic regression for linear classification.</a:t>
                </a:r>
              </a:p>
              <a:p>
                <a:endParaRPr lang="en-US" dirty="0"/>
              </a:p>
              <a:p>
                <a:r>
                  <a:rPr lang="en-US" dirty="0"/>
                  <a:t>Challenges</a:t>
                </a:r>
              </a:p>
              <a:p>
                <a:pPr lvl="1"/>
                <a:r>
                  <a:rPr lang="en-US" dirty="0"/>
                  <a:t>Binary classification error is hard to optimize</a:t>
                </a:r>
              </a:p>
              <a:p>
                <a:pPr lvl="1"/>
                <a:r>
                  <a:rPr lang="en-US" dirty="0"/>
                  <a:t>We cannot use “gradient descent” type of algorithm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Support vector machines (SVM) tries to look at things a bit differently.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  <a:blipFill>
                <a:blip r:embed="rId2"/>
                <a:stretch>
                  <a:fillRect l="-1024" t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A0D2EFB-07B0-7341-9F8A-54DBBCFD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178" y="2838125"/>
            <a:ext cx="1857690" cy="18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4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separator would you choose? (Probably the right one.)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More robust to noise (e.g., measurement error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28979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53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Which separator would you choose? (Probably the right one.)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Margin: shortest distance from the separator to the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(Informal argument) </a:t>
                </a:r>
              </a:p>
              <a:p>
                <a:pPr marL="0" indent="0">
                  <a:buNone/>
                </a:pPr>
                <a:r>
                  <a:rPr lang="en-US" dirty="0"/>
                  <a:t>  Higher margin =&gt; more “constrained” hypothesis =&gt; lower VC dimension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  <a:blipFill>
                <a:blip r:embed="rId2"/>
                <a:stretch>
                  <a:fillRect l="-910" t="-1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397191" cy="2743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8889167" y="3687580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76960" y="3502914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9460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9897"/>
          </a:xfrm>
        </p:spPr>
        <p:txBody>
          <a:bodyPr/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rgbClr val="C00000"/>
                </a:solidFill>
              </a:rPr>
              <a:t>max-margin</a:t>
            </a:r>
            <a:r>
              <a:rPr lang="en-US" dirty="0"/>
              <a:t> linear separator that separates the data</a:t>
            </a:r>
          </a:p>
          <a:p>
            <a:pPr lvl="1"/>
            <a:r>
              <a:rPr lang="en-US" dirty="0"/>
              <a:t>Recall the goal of PLA: Find the linear separator that separates the data</a:t>
            </a:r>
          </a:p>
          <a:p>
            <a:pPr lvl="1"/>
            <a:endParaRPr lang="en-US" sz="1200" dirty="0"/>
          </a:p>
          <a:p>
            <a:r>
              <a:rPr lang="en-US" dirty="0"/>
              <a:t>Notations: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used so far: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will use in SVM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Separating the bias/intercept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important for us to characterize the margin.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812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4865377" y="4584763"/>
            <a:ext cx="936701" cy="371566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We will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to characterize the hypothesis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1273" t="-9231" r="-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228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Consider any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</m:oMath>
                </a14:m>
                <a:r>
                  <a:rPr lang="en-US" dirty="0"/>
                  <a:t> on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Combining the above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orthogonal to the hyperplane</a:t>
                </a: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  <a:blipFill rotWithShape="0">
                <a:blip r:embed="rId7"/>
                <a:stretch>
                  <a:fillRect l="-1107" t="-3271" b="-3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028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Consider an arbitrary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800" dirty="0"/>
                  <a:t> on the hyperplane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Distance between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and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  <a:blipFill>
                <a:blip r:embed="rId7"/>
                <a:stretch>
                  <a:fillRect l="-1391" t="-357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571067" y="4668608"/>
            <a:ext cx="2133600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59750" y="4252727"/>
            <a:ext cx="456976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85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003"/>
            <a:ext cx="10515600" cy="1325563"/>
          </a:xfrm>
        </p:spPr>
        <p:txBody>
          <a:bodyPr/>
          <a:lstStyle/>
          <a:p>
            <a:r>
              <a:rPr lang="en-US" dirty="0"/>
              <a:t>Outline of Our Discussion for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8972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Assume data is linearly separable </a:t>
            </a:r>
          </a:p>
          <a:p>
            <a:pPr lvl="1"/>
            <a:r>
              <a:rPr lang="en-US" dirty="0"/>
              <a:t>Formulate the </a:t>
            </a:r>
            <a:r>
              <a:rPr lang="en-US" dirty="0">
                <a:solidFill>
                  <a:srgbClr val="C00000"/>
                </a:solidFill>
              </a:rPr>
              <a:t>hard-margin SVM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endParaRPr lang="en-US" sz="1200" dirty="0"/>
          </a:p>
          <a:p>
            <a:r>
              <a:rPr lang="en-US" dirty="0"/>
              <a:t>When data is not linearly separable</a:t>
            </a:r>
          </a:p>
          <a:p>
            <a:pPr lvl="1"/>
            <a:r>
              <a:rPr lang="en-US" dirty="0"/>
              <a:t>Tolerate some noise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find separator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that</a:t>
                </a:r>
              </a:p>
              <a:p>
                <a:endParaRPr lang="en-US" sz="6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maximize   margin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    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sz="2000" dirty="0">
                    <a:solidFill>
                      <a:schemeClr val="tx1"/>
                    </a:solidFill>
                  </a:rPr>
                  <a:t>          all points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correctly classified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  <a:blipFill>
                <a:blip r:embed="rId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91" y="5197185"/>
            <a:ext cx="1341739" cy="1354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955" y="5121846"/>
            <a:ext cx="1356609" cy="13566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58266" y="4304176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Dual formulation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C00000"/>
                </a:solidFill>
              </a:rPr>
              <a:t> kernel tricks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E8853D0-7800-D040-A594-E1A83CB7A0A2}"/>
                  </a:ext>
                </a:extLst>
              </p:cNvPr>
              <p:cNvSpPr/>
              <p:nvPr/>
            </p:nvSpPr>
            <p:spPr>
              <a:xfrm>
                <a:off x="7732126" y="2553824"/>
                <a:ext cx="3311611" cy="89461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Margin: shortest distance from the separator to the points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E8853D0-7800-D040-A594-E1A83CB7A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126" y="2553824"/>
                <a:ext cx="3311611" cy="89461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4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456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Midterm grades are posted on </a:t>
            </a:r>
            <a:r>
              <a:rPr lang="en-US" dirty="0" err="1">
                <a:solidFill>
                  <a:schemeClr val="bg1"/>
                </a:solidFill>
              </a:rPr>
              <a:t>WebSTAC</a:t>
            </a: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Hard-Margin SVM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4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(2) maximizes the margin </a:t>
                </a:r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(making correct predictions for all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sz="600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Margin: shortest distance from the separator to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bg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𝑑𝑖𝑠𝑡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3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6C3D7BD-3059-F942-899F-EF18E9D8B2E1}"/>
                  </a:ext>
                </a:extLst>
              </p:cNvPr>
              <p:cNvSpPr/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6C3D7BD-3059-F942-899F-EF18E9D8B2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BEC77F5-FFBC-0D4A-89A2-49F134EF5C0E}"/>
                  </a:ext>
                </a:extLst>
              </p:cNvPr>
              <p:cNvSpPr/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and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BEC77F5-FFBC-0D4A-89A2-49F134EF5C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  <a:blipFill>
                <a:blip r:embed="rId5"/>
                <a:stretch>
                  <a:fillRect t="-1724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05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(2) maximizes the margin </a:t>
                </a:r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(making correct predictions for all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Margin: shortest distance from the separator to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𝑑𝑖𝑠𝑡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and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  <a:blipFill rotWithShape="0">
                <a:blip r:embed="rId4"/>
                <a:stretch>
                  <a:fillRect t="-252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43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(2) maximizes the margin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Formulate it as a constrained optimization problem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573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constrained optimization problem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normalizing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is equivalent 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𝑐𝑏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will normalize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  <a:t>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27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319711"/>
          </a:xfrm>
        </p:spPr>
        <p:txBody>
          <a:bodyPr>
            <a:normAutofit/>
          </a:bodyPr>
          <a:lstStyle/>
          <a:p>
            <a:r>
              <a:rPr lang="en-US" dirty="0"/>
              <a:t>The constrained optimization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final adjustments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pPr lvl="3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  <a:blipFill rotWithShape="0">
                <a:blip r:embed="rId2"/>
                <a:stretch>
                  <a:fillRect b="-2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83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Form of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351975"/>
                <a:ext cx="10515600" cy="34205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to solve it?</a:t>
                </a:r>
              </a:p>
              <a:p>
                <a:pPr lvl="1"/>
                <a:r>
                  <a:rPr lang="en-US" dirty="0"/>
                  <a:t>Hard-margin SVM is a Quadratic Program</a:t>
                </a:r>
              </a:p>
              <a:p>
                <a:pPr lvl="1"/>
                <a:r>
                  <a:rPr lang="en-US" dirty="0"/>
                  <a:t>Standard form of Quadratic Program (QP)</a:t>
                </a:r>
              </a:p>
              <a:p>
                <a:pPr lvl="1"/>
                <a:endParaRPr lang="en-US" sz="12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𝑄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</m:oMath>
                </a14:m>
                <a:b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  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≥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There exist efficient QP solvers we can utilize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351975"/>
                <a:ext cx="10515600" cy="3420532"/>
              </a:xfrm>
              <a:blipFill>
                <a:blip r:embed="rId2"/>
                <a:stretch>
                  <a:fillRect l="-1086" t="-3333" b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DA6F37DB-C57C-004C-8DCE-29A632E1C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5C989AE-0024-A445-952D-09123C59770B}"/>
                  </a:ext>
                </a:extLst>
              </p:cNvPr>
              <p:cNvSpPr/>
              <p:nvPr/>
            </p:nvSpPr>
            <p:spPr>
              <a:xfrm>
                <a:off x="838200" y="1738976"/>
                <a:ext cx="5435600" cy="124955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5C989AE-0024-A445-952D-09123C597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38976"/>
                <a:ext cx="5435600" cy="1249552"/>
              </a:xfrm>
              <a:prstGeom prst="round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A4C6025-F3F1-8D49-802B-FE47B7C8E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656" y="3776559"/>
            <a:ext cx="4556401" cy="27163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7F59D3-2305-2B4A-86CA-F5B399E2FE35}"/>
              </a:ext>
            </a:extLst>
          </p:cNvPr>
          <p:cNvSpPr/>
          <p:nvPr/>
        </p:nvSpPr>
        <p:spPr>
          <a:xfrm>
            <a:off x="7445656" y="2782669"/>
            <a:ext cx="419422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Short Break and Questions:</a:t>
            </a:r>
          </a:p>
          <a:p>
            <a:r>
              <a:rPr lang="en-US" dirty="0"/>
              <a:t>How to construct QP for hard-margin SVM </a:t>
            </a:r>
          </a:p>
        </p:txBody>
      </p:sp>
    </p:spTree>
    <p:extLst>
      <p:ext uri="{BB962C8B-B14F-4D97-AF65-F5344CB8AC3E}">
        <p14:creationId xmlns:p14="http://schemas.microsoft.com/office/powerpoint/2010/main" val="31670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7911-274F-3236-531B-F683A1D1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Discussion on SVM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4C103-A876-B27A-A6CC-CDEFA5054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93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5812" y="1677474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Weight decay regularization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6948165" y="2208711"/>
                <a:ext cx="3398443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165" y="2208711"/>
                <a:ext cx="3398443" cy="1602602"/>
              </a:xfrm>
              <a:prstGeom prst="roundRect">
                <a:avLst/>
              </a:prstGeom>
              <a:blipFill>
                <a:blip r:embed="rId2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461935" y="2278329"/>
                <a:ext cx="3398444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935" y="2278329"/>
                <a:ext cx="3398444" cy="1602602"/>
              </a:xfrm>
              <a:prstGeom prst="roundRect">
                <a:avLst/>
              </a:prstGeom>
              <a:blipFill>
                <a:blip r:embed="rId3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A4CC73-3C81-7A42-B8FE-078B05478498}"/>
              </a:ext>
            </a:extLst>
          </p:cNvPr>
          <p:cNvSpPr txBox="1">
            <a:spLocks/>
          </p:cNvSpPr>
          <p:nvPr/>
        </p:nvSpPr>
        <p:spPr>
          <a:xfrm>
            <a:off x="848834" y="1690688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Another way to look at SVM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A4A243-8C79-7D43-A9AC-48E617C87194}"/>
              </a:ext>
            </a:extLst>
          </p:cNvPr>
          <p:cNvSpPr txBox="1">
            <a:spLocks/>
          </p:cNvSpPr>
          <p:nvPr/>
        </p:nvSpPr>
        <p:spPr>
          <a:xfrm>
            <a:off x="838200" y="4667468"/>
            <a:ext cx="10951464" cy="2063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Maximizing margin </a:t>
            </a:r>
            <a:r>
              <a:rPr lang="en-US" dirty="0"/>
              <a:t>is similar to </a:t>
            </a:r>
            <a:r>
              <a:rPr lang="en-US" dirty="0">
                <a:solidFill>
                  <a:schemeClr val="accent2"/>
                </a:solidFill>
              </a:rPr>
              <a:t>applying regularization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You’ll see that these two interpretations are somewhat “equivalent” when we introduce </a:t>
            </a:r>
            <a:r>
              <a:rPr lang="en-US" dirty="0" err="1"/>
              <a:t>Lagragian</a:t>
            </a:r>
            <a:r>
              <a:rPr lang="en-US" dirty="0"/>
              <a:t> later this lecture or next lecture.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604B9D72-0DE7-EB48-B36D-699A9877DDA7}"/>
                  </a:ext>
                </a:extLst>
              </p:cNvPr>
              <p:cNvSpPr/>
              <p:nvPr/>
            </p:nvSpPr>
            <p:spPr>
              <a:xfrm>
                <a:off x="7818864" y="336240"/>
                <a:ext cx="4053468" cy="102278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604B9D72-0DE7-EB48-B36D-699A9877DD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864" y="336240"/>
                <a:ext cx="4053468" cy="10227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76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are the math properties of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(the reverse might not be true)</a:t>
                </a: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>
                <a:blip r:embed="rId2"/>
                <a:stretch>
                  <a:fillRect l="-1006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677161"/>
            <a:ext cx="2633133" cy="2648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061633" y="4605310"/>
                <a:ext cx="4453467" cy="111071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633" y="4605310"/>
                <a:ext cx="4453467" cy="11107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B46FC20-E88B-8846-9652-A4FBDE2741EB}"/>
              </a:ext>
            </a:extLst>
          </p:cNvPr>
          <p:cNvSpPr/>
          <p:nvPr/>
        </p:nvSpPr>
        <p:spPr>
          <a:xfrm>
            <a:off x="1433384" y="4127157"/>
            <a:ext cx="568411" cy="362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963EF65-886E-5342-B094-8D4B355C8AB9}"/>
              </a:ext>
            </a:extLst>
          </p:cNvPr>
          <p:cNvSpPr/>
          <p:nvPr/>
        </p:nvSpPr>
        <p:spPr>
          <a:xfrm>
            <a:off x="8575589" y="801731"/>
            <a:ext cx="3099486" cy="81288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We’ll more formally define support vectors next lecture.</a:t>
            </a:r>
          </a:p>
        </p:txBody>
      </p:sp>
    </p:spTree>
    <p:extLst>
      <p:ext uri="{BB962C8B-B14F-4D97-AF65-F5344CB8AC3E}">
        <p14:creationId xmlns:p14="http://schemas.microsoft.com/office/powerpoint/2010/main" val="8028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Two things we know so far</a:t>
                </a:r>
              </a:p>
              <a:p>
                <a:pPr lvl="1"/>
                <a:r>
                  <a:rPr lang="en-US" dirty="0"/>
                  <a:t>Removing non-support vectors will not impact the separator</a:t>
                </a:r>
              </a:p>
              <a:p>
                <a:pPr lvl="1"/>
                <a:r>
                  <a:rPr lang="en-US" dirty="0"/>
                  <a:t>LOOCV error (when not used for model selection) is an unbiased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−1)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 when trained 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𝑁</m:t>
                    </m:r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points)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What’s the upper bound of LOOCV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Note that we know # support vectors after training </a:t>
                </a:r>
              </a:p>
              <a:p>
                <a:pPr lvl="1"/>
                <a:r>
                  <a:rPr lang="en-US" dirty="0"/>
                  <a:t>Count # points that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Another method to estimate/bound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(counting # support vectors)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  <a:blipFill>
                <a:blip r:embed="rId2"/>
                <a:stretch>
                  <a:fillRect l="-106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534" y="3327904"/>
            <a:ext cx="2218267" cy="22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3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09738"/>
            <a:ext cx="11785600" cy="2852737"/>
          </a:xfrm>
        </p:spPr>
        <p:txBody>
          <a:bodyPr/>
          <a:lstStyle/>
          <a:p>
            <a:r>
              <a:rPr lang="en-US" dirty="0"/>
              <a:t>What if Data is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Linearly Separable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96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2372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Intuition: We want to tolerate small noises when maintaining large margin</a:t>
                </a:r>
              </a:p>
              <a:p>
                <a:endParaRPr lang="en-US" dirty="0"/>
              </a:p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Instead of requiring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constraint becomes</a:t>
                </a: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pPr lvl="2"/>
                <a:endParaRPr lang="en-US" sz="2400" dirty="0"/>
              </a:p>
              <a:p>
                <a:r>
                  <a:rPr lang="en-US" dirty="0"/>
                  <a:t>We add a penalty for each deviation</a:t>
                </a:r>
              </a:p>
              <a:p>
                <a:pPr lvl="1"/>
                <a:r>
                  <a:rPr lang="en-US" dirty="0"/>
                  <a:t>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 b="-14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430" y="3454400"/>
            <a:ext cx="3009370" cy="2986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2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We add a penalty for each deviation: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230" y="3162151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  <a:blipFill rotWithShape="0">
                <a:blip r:embed="rId4"/>
                <a:stretch>
                  <a:fillRect b="-10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120" t="-4061" r="-14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2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in Soft-Margin SVM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larger</a:t>
                </a:r>
              </a:p>
              <a:p>
                <a:pPr lvl="1"/>
                <a:r>
                  <a:rPr lang="en-US" altLang="zh-TW" dirty="0"/>
                  <a:t>less tolerate to noise, having smaller margin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80" y="3169922"/>
            <a:ext cx="5915929" cy="3007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5CCC6D7-E548-A541-8ECF-9293A827327B}"/>
                  </a:ext>
                </a:extLst>
              </p:cNvPr>
              <p:cNvSpPr/>
              <p:nvPr/>
            </p:nvSpPr>
            <p:spPr>
              <a:xfrm>
                <a:off x="6872091" y="3612847"/>
                <a:ext cx="5105849" cy="143694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5CCC6D7-E548-A541-8ECF-9293A8273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091" y="3612847"/>
                <a:ext cx="5105849" cy="1436947"/>
              </a:xfrm>
              <a:prstGeom prst="roundRect">
                <a:avLst/>
              </a:prstGeom>
              <a:blipFill>
                <a:blip r:embed="rId5"/>
                <a:stretch>
                  <a:fillRect t="-70175" b="-6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4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79823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hard-margin SVM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There exists a corresponding dual formulation (more next lecture)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 dual</a:t>
                </a:r>
              </a:p>
              <a:p>
                <a:pPr lvl="1"/>
                <a:r>
                  <a:rPr lang="en-US" dirty="0"/>
                  <a:t>The optimal primal is the same as the optimal dual</a:t>
                </a:r>
              </a:p>
              <a:p>
                <a:pPr lvl="1"/>
                <a:r>
                  <a:rPr lang="en-US" dirty="0"/>
                  <a:t>We can infer the optimal primal solutions from the optimal dual solutions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4"/>
                <a:stretch>
                  <a:fillRect l="-1086" t="-3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012264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012264"/>
                <a:ext cx="6096526" cy="1399380"/>
              </a:xfrm>
              <a:prstGeom prst="roundRect">
                <a:avLst/>
              </a:prstGeom>
              <a:blipFill>
                <a:blip r:embed="rId5"/>
                <a:stretch>
                  <a:fillRect t="-19643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6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86014" y="421131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for the nonlinear transformation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014" y="4211315"/>
                <a:ext cx="4401509" cy="1200329"/>
              </a:xfrm>
              <a:prstGeom prst="rect">
                <a:avLst/>
              </a:prstGeom>
              <a:blipFill>
                <a:blip r:embed="rId8"/>
                <a:stretch>
                  <a:fillRect l="-2011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51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929A-0D9D-844D-839F-CA46F6F95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C30511-F59F-224A-8185-5BD12236D2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610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Primal-dual formulations using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 tricks</a:t>
                </a:r>
              </a:p>
              <a:p>
                <a:pPr lvl="1"/>
                <a:r>
                  <a:rPr lang="en-US" dirty="0"/>
                  <a:t>Intuition: If we can find an efficient way to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efficiently derive the optimal dual to infer the optimal primal.</a:t>
                </a:r>
              </a:p>
              <a:p>
                <a:pPr lvl="1"/>
                <a:r>
                  <a:rPr lang="en-US" dirty="0"/>
                  <a:t>Doing nonlinear transform without sacrificing much about computation.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C30511-F59F-224A-8185-5BD12236D2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61029"/>
              </a:xfrm>
              <a:blipFill>
                <a:blip r:embed="rId2"/>
                <a:stretch>
                  <a:fillRect l="-1086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277BF33-37E6-154F-82AE-27C53BCE758F}"/>
                  </a:ext>
                </a:extLst>
              </p:cNvPr>
              <p:cNvSpPr/>
              <p:nvPr/>
            </p:nvSpPr>
            <p:spPr>
              <a:xfrm>
                <a:off x="5908022" y="2455610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277BF33-37E6-154F-82AE-27C53BCE7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022" y="2455610"/>
                <a:ext cx="6096526" cy="1399380"/>
              </a:xfrm>
              <a:prstGeom prst="roundRect">
                <a:avLst/>
              </a:prstGeom>
              <a:blipFill>
                <a:blip r:embed="rId3"/>
                <a:stretch>
                  <a:fillRect t="-18750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0DF5929F-1862-5F44-8AA6-BFE0AE981E5F}"/>
                  </a:ext>
                </a:extLst>
              </p:cNvPr>
              <p:cNvSpPr/>
              <p:nvPr/>
            </p:nvSpPr>
            <p:spPr>
              <a:xfrm>
                <a:off x="1104374" y="2455610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0DF5929F-1862-5F44-8AA6-BFE0AE981E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455610"/>
                <a:ext cx="4396312" cy="1117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280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69083" cy="2852737"/>
          </a:xfrm>
        </p:spPr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Duality and </a:t>
            </a:r>
            <a:br>
              <a:rPr lang="en-US" dirty="0"/>
            </a:br>
            <a:r>
              <a:rPr lang="en-US" dirty="0"/>
              <a:t>Convex 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62144"/>
            <a:ext cx="10515600" cy="1127506"/>
          </a:xfrm>
        </p:spPr>
        <p:txBody>
          <a:bodyPr/>
          <a:lstStyle/>
          <a:p>
            <a:r>
              <a:rPr lang="en-US" dirty="0"/>
              <a:t>[The next few slides are </a:t>
            </a:r>
            <a:r>
              <a:rPr lang="en-US" dirty="0">
                <a:solidFill>
                  <a:schemeClr val="accent1"/>
                </a:solidFill>
              </a:rPr>
              <a:t>safe to skip </a:t>
            </a:r>
            <a:r>
              <a:rPr lang="en-US" dirty="0"/>
              <a:t>for the exam, </a:t>
            </a:r>
            <a:br>
              <a:rPr lang="en-US" dirty="0"/>
            </a:br>
            <a:r>
              <a:rPr lang="en-US" dirty="0"/>
              <a:t> but they contain useful concepts for optimization/ML]</a:t>
            </a:r>
          </a:p>
        </p:txBody>
      </p:sp>
    </p:spTree>
    <p:extLst>
      <p:ext uri="{BB962C8B-B14F-4D97-AF65-F5344CB8AC3E}">
        <p14:creationId xmlns:p14="http://schemas.microsoft.com/office/powerpoint/2010/main" val="1809442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Nearest Neighbor is 2-Optimal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 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>
                <a:blip r:embed="rId2"/>
                <a:stretch>
                  <a:fillRect l="-1305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looks like a </a:t>
                </a:r>
                <a:r>
                  <a:rPr lang="en-US" sz="2400" dirty="0" err="1">
                    <a:solidFill>
                      <a:schemeClr val="accent1"/>
                    </a:solidFill>
                  </a:rPr>
                  <a:t>Voronoi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diagram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418" t="-19737" r="-111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0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Standard form of convex optimization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Convex program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are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convex</a:t>
                </a:r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C00000"/>
                    </a:solidFill>
                  </a:rPr>
                  <a:t>affine</a:t>
                </a:r>
              </a:p>
              <a:p>
                <a:pPr lvl="1"/>
                <a:r>
                  <a:rPr lang="en-US" dirty="0"/>
                  <a:t>Mostly implies the existence of efficient solvers</a:t>
                </a:r>
              </a:p>
              <a:p>
                <a:pPr lvl="1"/>
                <a:r>
                  <a:rPr lang="en-US" dirty="0"/>
                  <a:t>Special cases</a:t>
                </a:r>
              </a:p>
              <a:p>
                <a:pPr lvl="2"/>
                <a:r>
                  <a:rPr lang="en-US" sz="2400" dirty="0"/>
                  <a:t>Linear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all affine</a:t>
                </a:r>
              </a:p>
              <a:p>
                <a:pPr lvl="2"/>
                <a:r>
                  <a:rPr lang="en-US" sz="2400" dirty="0"/>
                  <a:t>Quadratic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quadratic;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and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affine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  <a:blipFill>
                <a:blip r:embed="rId2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4927415" y="2280422"/>
            <a:ext cx="2410087" cy="28262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66090" y="1931493"/>
            <a:ext cx="137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427342" y="2956675"/>
            <a:ext cx="910160" cy="3100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66090" y="2725843"/>
            <a:ext cx="287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438589" y="3433097"/>
            <a:ext cx="898913" cy="11809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66090" y="3322444"/>
            <a:ext cx="2633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DB984-6EDD-D144-AFD8-A7B36C91F322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/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 affine function is in the 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18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4" grpId="0"/>
      <p:bldP spid="16" grpId="0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5086350" y="5043488"/>
            <a:ext cx="899584" cy="9572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325110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4178108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Primal-Dual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Primal</a:t>
                </a:r>
                <a:r>
                  <a:rPr lang="en-US" dirty="0"/>
                  <a:t> problem (the standard form of convex optimization)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r>
                  <a:rPr lang="en-US" b="1" dirty="0"/>
                  <a:t>Dual</a:t>
                </a:r>
                <a:r>
                  <a:rPr lang="en-US" dirty="0"/>
                  <a:t> problem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Minimax theorem [von Neumann, 1928]:  </a:t>
                </a:r>
                <a:br>
                  <a:rPr lang="en-US" dirty="0"/>
                </a:br>
                <a:r>
                  <a:rPr lang="en-US" sz="2000" dirty="0"/>
                  <a:t>For convex programs, under mild conditions,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  <a:blipFill>
                <a:blip r:embed="rId3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</a:t>
                </a:r>
                <a:r>
                  <a:rPr lang="en-US" u="sng">
                    <a:solidFill>
                      <a:schemeClr val="tx1"/>
                    </a:solidFill>
                  </a:rPr>
                  <a:t>of definitions:</a:t>
                </a:r>
              </a:p>
              <a:p>
                <a:endParaRPr lang="en-US" sz="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  <a:blipFill>
                <a:blip r:embed="rId4"/>
                <a:stretch>
                  <a:fillRect b="-28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0434BAE-0C5D-B643-9447-990C6103F39A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152923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Theorem [von Neumann, 1928]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Remarks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primal</a:t>
                </a:r>
                <a:r>
                  <a:rPr lang="en-US" dirty="0"/>
                  <a:t> is the same as 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dual </a:t>
                </a:r>
                <a:r>
                  <a:rPr lang="en-US" dirty="0"/>
                  <a:t>for (most) convex programs!</a:t>
                </a:r>
              </a:p>
              <a:p>
                <a:pPr lvl="2"/>
                <a:r>
                  <a:rPr lang="en-US" dirty="0"/>
                  <a:t>We can work on a different problem space to address the original problem</a:t>
                </a:r>
              </a:p>
              <a:p>
                <a:pPr lvl="2"/>
                <a:r>
                  <a:rPr lang="en-US" dirty="0"/>
                  <a:t>We’ll demonstrate the usage of this in SVM, but it’s also useful in other applications</a:t>
                </a:r>
              </a:p>
              <a:p>
                <a:pPr lvl="1"/>
                <a:r>
                  <a:rPr lang="en-US" dirty="0"/>
                  <a:t>This is an important result in many areas -- e.g., it is considered as the starting point of game theory (two-player zero-sum game).</a:t>
                </a:r>
              </a:p>
              <a:p>
                <a:endParaRPr lang="en-US" sz="200" dirty="0"/>
              </a:p>
              <a:p>
                <a:r>
                  <a:rPr lang="en-US" dirty="0"/>
                  <a:t>Now we know the objectives of the optimal dual and the optimal primal are the same. </a:t>
                </a:r>
                <a:r>
                  <a:rPr lang="en-US" dirty="0">
                    <a:solidFill>
                      <a:srgbClr val="C00000"/>
                    </a:solidFill>
                  </a:rPr>
                  <a:t>How are the optimal solutions related</a:t>
                </a:r>
                <a:r>
                  <a:rPr lang="en-US" dirty="0"/>
                  <a:t>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  <a:blipFill>
                <a:blip r:embed="rId3"/>
                <a:stretch>
                  <a:fillRect l="-925" t="-3526" r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44AFEDE-7F35-4F4E-9F02-2F66965672B8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363674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Karush</a:t>
            </a:r>
            <a:r>
              <a:rPr lang="en-US" dirty="0"/>
              <a:t>-Kuhn-Tucker (KKT)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optimal solutions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satisfy the following conditions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Stationary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Primal feasibility: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Dual feasibility: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Complementary slackness: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:r>
                  <a:rPr lang="en-US" dirty="0" err="1">
                    <a:solidFill>
                      <a:schemeClr val="tx1"/>
                    </a:solidFill>
                  </a:rPr>
                  <a:t>Lagrangian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is-I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ℓ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  <a:blipFill>
                <a:blip r:embed="rId3"/>
                <a:stretch>
                  <a:fillRect t="-34579" b="-89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Primal:</a:t>
                </a: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  <a:blipFill>
                <a:blip r:embed="rId4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  <a:blipFill>
                <a:blip r:embed="rId5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2F8FAE-60DC-0B43-85FB-C8DCD5FF6B0B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349872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7333A-67E0-11AB-D6D0-456FC7F2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Weight-Decay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48AFF91-BAB2-6FA0-CF9E-D312BD43093E}"/>
                  </a:ext>
                </a:extLst>
              </p:cNvPr>
              <p:cNvSpPr/>
              <p:nvPr/>
            </p:nvSpPr>
            <p:spPr>
              <a:xfrm>
                <a:off x="6912710" y="2576538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48AFF91-BAB2-6FA0-CF9E-D312BD4309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710" y="2576538"/>
                <a:ext cx="3145790" cy="112490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2D9016F-24B7-718A-37EC-F5C37A0E4550}"/>
              </a:ext>
            </a:extLst>
          </p:cNvPr>
          <p:cNvSpPr txBox="1">
            <a:spLocks/>
          </p:cNvSpPr>
          <p:nvPr/>
        </p:nvSpPr>
        <p:spPr>
          <a:xfrm>
            <a:off x="6096000" y="1829296"/>
            <a:ext cx="5662639" cy="4966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Exercise:</a:t>
            </a:r>
            <a:br>
              <a:rPr lang="en-US" dirty="0"/>
            </a:br>
            <a:r>
              <a:rPr lang="en-US" dirty="0"/>
              <a:t>Remember the weight-decay regularization: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And the hard-margin SVM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Use what we talked about to write the </a:t>
            </a:r>
            <a:br>
              <a:rPr lang="en-US" dirty="0"/>
            </a:br>
            <a:r>
              <a:rPr lang="en-US" dirty="0"/>
              <a:t>unconstrained optimization problem.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E3F05CA-F00C-DB2D-AEAD-47C2747422A4}"/>
                  </a:ext>
                </a:extLst>
              </p:cNvPr>
              <p:cNvSpPr/>
              <p:nvPr/>
            </p:nvSpPr>
            <p:spPr>
              <a:xfrm>
                <a:off x="592419" y="1815460"/>
                <a:ext cx="5212922" cy="304232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2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Primal: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E3F05CA-F00C-DB2D-AEAD-47C274742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19" y="1815460"/>
                <a:ext cx="5212922" cy="3042322"/>
              </a:xfrm>
              <a:prstGeom prst="roundRect">
                <a:avLst>
                  <a:gd name="adj" fmla="val 8814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1222BBB-7C91-6B1A-A7F1-2AEEAFA31ED7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9656A3E-7C05-3CC7-E815-AF8521946F42}"/>
                  </a:ext>
                </a:extLst>
              </p:cNvPr>
              <p:cNvSpPr/>
              <p:nvPr/>
            </p:nvSpPr>
            <p:spPr>
              <a:xfrm>
                <a:off x="6980165" y="4223336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9656A3E-7C05-3CC7-E815-AF8521946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165" y="4223336"/>
                <a:ext cx="3145790" cy="11249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251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8D007-BA21-4D7B-94EC-4E80B17B2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Talk about Dual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B4DCE-F768-700C-AA6D-EE1205D6A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21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hard-margin SVM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There exists a corresponding dual formulation (more next lecture)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 dual</a:t>
                </a:r>
              </a:p>
              <a:p>
                <a:pPr lvl="1"/>
                <a:r>
                  <a:rPr lang="en-US" dirty="0"/>
                  <a:t>The optimal primal is the same as the optimal dual</a:t>
                </a:r>
              </a:p>
              <a:p>
                <a:pPr lvl="1"/>
                <a:r>
                  <a:rPr lang="en-US" dirty="0"/>
                  <a:t>We can infer the optimal primal solutions from the optimal dual solutions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4"/>
                <a:stretch>
                  <a:fillRect l="-1086" t="-3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012264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012264"/>
                <a:ext cx="6096526" cy="1399380"/>
              </a:xfrm>
              <a:prstGeom prst="roundRect">
                <a:avLst/>
              </a:prstGeom>
              <a:blipFill>
                <a:blip r:embed="rId5"/>
                <a:stretch>
                  <a:fillRect t="-19643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6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86014" y="421131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for the nonlinear transformation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014" y="4211315"/>
                <a:ext cx="4401509" cy="1200329"/>
              </a:xfrm>
              <a:prstGeom prst="rect">
                <a:avLst/>
              </a:prstGeom>
              <a:blipFill>
                <a:blip r:embed="rId8"/>
                <a:stretch>
                  <a:fillRect l="-2011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9599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79725"/>
          </a:xfrm>
        </p:spPr>
        <p:txBody>
          <a:bodyPr/>
          <a:lstStyle/>
          <a:p>
            <a:r>
              <a:rPr lang="en-US" dirty="0"/>
              <a:t>Dual SVM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75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AC7C55-0BE5-B841-982B-68701C90DE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AC7C55-0BE5-B841-982B-68701C90DE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8B2277-A7FB-A54F-BBA5-E81F677C18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805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endParaRPr lang="en-US" sz="2400" dirty="0"/>
              </a:p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Making the choice of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a function of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denoted by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Theorem:</a:t>
                </a:r>
              </a:p>
              <a:p>
                <a:pPr lvl="2"/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/>
                  <a:t>, if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lvl="2"/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lang="en-US" dirty="0"/>
              </a:p>
              <a:p>
                <a:pPr lvl="2"/>
                <a:endParaRPr lang="en-US" sz="900" dirty="0"/>
              </a:p>
              <a:p>
                <a:pPr lvl="1"/>
                <a:r>
                  <a:rPr lang="en-US" dirty="0"/>
                  <a:t>Other practical rules of thumb:</a:t>
                </a:r>
              </a:p>
              <a:p>
                <a:pPr lvl="2"/>
                <a:r>
                  <a:rPr lang="en-US" altLang="zh-TW" sz="2400" dirty="0"/>
                  <a:t>Setting a small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TW" sz="2400" dirty="0"/>
                  <a:t>is often a good enough choice</a:t>
                </a:r>
              </a:p>
              <a:p>
                <a:pPr lvl="2"/>
                <a:r>
                  <a:rPr lang="en-US" sz="2400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8B2277-A7FB-A54F-BBA5-E81F677C18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8055"/>
              </a:xfrm>
              <a:blipFill>
                <a:blip r:embed="rId4"/>
                <a:stretch>
                  <a:fillRect l="-965" t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9A918A0-E6EC-8840-A093-67C64839A170}"/>
                  </a:ext>
                </a:extLst>
              </p:cNvPr>
              <p:cNvSpPr/>
              <p:nvPr/>
            </p:nvSpPr>
            <p:spPr>
              <a:xfrm>
                <a:off x="7947706" y="4044778"/>
                <a:ext cx="4096013" cy="790833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With suitable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→∞,</m:t>
                    </m:r>
                  </m:oMath>
                </a14:m>
                <a:r>
                  <a:rPr lang="en-US" dirty="0"/>
                  <a:t> we can recover the optimal hypothesis.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9A918A0-E6EC-8840-A093-67C64839A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706" y="4044778"/>
                <a:ext cx="4096013" cy="790833"/>
              </a:xfrm>
              <a:prstGeom prst="roundRect">
                <a:avLst/>
              </a:prstGeom>
              <a:blipFill>
                <a:blip r:embed="rId5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70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9496"/>
          </a:xfrm>
        </p:spPr>
        <p:txBody>
          <a:bodyPr>
            <a:normAutofit/>
          </a:bodyPr>
          <a:lstStyle/>
          <a:p>
            <a:r>
              <a:rPr lang="en-US" dirty="0"/>
              <a:t>Hard-margin SVM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42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Dual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 rotWithShape="0">
                <a:blip r:embed="rId2"/>
                <a:stretch>
                  <a:fillRect l="-1043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2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>
                    <a:solidFill>
                      <a:schemeClr val="bg1"/>
                    </a:solidFill>
                  </a:rPr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/>
                    </a:solidFill>
                  </a:rPr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3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 rotWithShape="0">
                <a:blip r:embed="rId3"/>
                <a:stretch>
                  <a:fillRect l="-812" t="-750" b="-5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725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 rotWithShape="0">
                <a:blip r:embed="rId3"/>
                <a:stretch>
                  <a:fillRect l="-812" t="-750" b="-5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2428875" y="6314406"/>
            <a:ext cx="2914652" cy="2308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72113" y="631440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067550" y="3407569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53563" y="355122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395537" y="1307473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81550" y="145113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67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Dual of the 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 dual is still a Quadratic Program, with efficient solvers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We know that the objective of the optimal dual is the same as the optimal primal.</a:t>
                </a:r>
              </a:p>
              <a:p>
                <a:r>
                  <a:rPr lang="en-US" sz="2400" dirty="0"/>
                  <a:t>Say we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, how do we recover the optimal primal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dirty="0"/>
                  <a:t>Apply KKT conditions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</a:p>
              <a:p>
                <a:r>
                  <a:rPr lang="en-US" sz="2400" b="0" dirty="0">
                    <a:solidFill>
                      <a:schemeClr val="bg1"/>
                    </a:solidFill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57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stationary conditions in KKT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we can rewrite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Using complementary slackness in KKT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we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(with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  <a:blipFill rotWithShape="0">
                <a:blip r:embed="rId3"/>
                <a:stretch>
                  <a:fillRect l="-1043" t="-2000" b="-14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482909" y="1939926"/>
            <a:ext cx="6480492" cy="752114"/>
            <a:chOff x="5711508" y="1730988"/>
            <a:chExt cx="6480492" cy="752114"/>
          </a:xfrm>
        </p:grpSpPr>
        <p:sp>
          <p:nvSpPr>
            <p:cNvPr id="4" name="Rounded Rectangle 3"/>
            <p:cNvSpPr/>
            <p:nvPr/>
          </p:nvSpPr>
          <p:spPr>
            <a:xfrm>
              <a:off x="6657975" y="1730988"/>
              <a:ext cx="5419725" cy="75211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	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I swapped the order to avoid two superscripts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  <a:blipFill rotWithShape="0">
                <a:blip r:embed="rId5"/>
                <a:stretch>
                  <a:fillRect l="-122"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5686425" y="4471988"/>
            <a:ext cx="1185863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60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Solve the dual and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does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imply?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Complementary slackness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=&gt;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linear combination of support vectors!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  <a:blipFill rotWithShape="0">
                <a:blip r:embed="rId3"/>
                <a:stretch>
                  <a:fillRect l="-1043" t="-3842" b="-4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4982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 and </a:t>
            </a:r>
            <a:br>
              <a:rPr lang="en-US" dirty="0"/>
            </a:br>
            <a:r>
              <a:rPr lang="en-US" dirty="0"/>
              <a:t>Kernel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155" y="4032354"/>
            <a:ext cx="2545874" cy="25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475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Both can be efficiently solved using QP solver.</a:t>
            </a:r>
          </a:p>
          <a:p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  <a:blipFill rotWithShape="0">
                <a:blip r:embed="rId2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3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  <a:blipFill rotWithShape="0">
                <a:blip r:embed="rId4"/>
                <a:stretch>
                  <a:fillRect l="-253" b="-22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3989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Dual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  <a:p>
                <a:r>
                  <a:rPr lang="en-US" dirty="0"/>
                  <a:t>Intuition: If we can find an efficient way to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derive the optimal dual to infer the optimal primal.</a:t>
                </a:r>
              </a:p>
              <a:p>
                <a:pPr lvl="1"/>
                <a:r>
                  <a:rPr lang="en-US" dirty="0"/>
                  <a:t>Doing nonlinear transform without sacrificing much about computation.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 rotWithShape="0">
                <a:blip r:embed="rId3"/>
                <a:stretch>
                  <a:fillRect l="-928" t="-2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5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2216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4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Properties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Simple algorithm</a:t>
            </a:r>
          </a:p>
          <a:p>
            <a:pPr lvl="1"/>
            <a:r>
              <a:rPr lang="en-US" dirty="0"/>
              <a:t>Good interpretations</a:t>
            </a:r>
          </a:p>
          <a:p>
            <a:pPr lvl="1"/>
            <a:r>
              <a:rPr lang="en-US" dirty="0"/>
              <a:t>Nice theoretical guarantees</a:t>
            </a:r>
          </a:p>
          <a:p>
            <a:pPr lvl="1"/>
            <a:r>
              <a:rPr lang="en-US" dirty="0"/>
              <a:t>Easy to adapt to regression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(average of nearest neighbors) </a:t>
            </a:r>
            <a:r>
              <a:rPr lang="en-US" dirty="0"/>
              <a:t>and multi-class classification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(majority voting)</a:t>
            </a:r>
          </a:p>
          <a:p>
            <a:pPr lvl="1"/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Curse of dimensionality</a:t>
            </a:r>
          </a:p>
          <a:p>
            <a:pPr lvl="2"/>
            <a:r>
              <a:rPr lang="en-US" dirty="0"/>
              <a:t>When dimensionality is high, most points won’t be close to each other</a:t>
            </a:r>
          </a:p>
          <a:p>
            <a:pPr lvl="2"/>
            <a:r>
              <a:rPr lang="en-US" dirty="0"/>
              <a:t>For points to be close, they need to be close in every dimension</a:t>
            </a:r>
          </a:p>
          <a:p>
            <a:pPr lvl="1"/>
            <a:r>
              <a:rPr lang="en-US" dirty="0"/>
              <a:t>Computational issue </a:t>
            </a:r>
          </a:p>
          <a:p>
            <a:pPr lvl="2"/>
            <a:r>
              <a:rPr lang="en-US" dirty="0"/>
              <a:t>Each prediction requires heavy computation</a:t>
            </a:r>
          </a:p>
        </p:txBody>
      </p:sp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</a:t>
            </a:r>
            <a:r>
              <a:rPr lang="en-US" baseline="30000" dirty="0"/>
              <a:t>nd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transform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from the operation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We define the transform slight differently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and the initial 1 are not in the original transform, but we include them for convenience.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  <a:blipFill rotWithShape="0">
                <a:blip r:embed="rId4"/>
                <a:stretch>
                  <a:fillRect b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36448" y="3791712"/>
            <a:ext cx="560832" cy="1853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70204" y="4206240"/>
            <a:ext cx="982980" cy="1438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similarity of two vectors in the projected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Goal: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This enables us to operate in the higher dimensional space without really worried about the computational overhead.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  <a:blipFill rotWithShape="0">
                <a:blip r:embed="rId2"/>
                <a:stretch>
                  <a:fillRect l="-10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72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Utilize Dual and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dual with nonlinear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in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the kernel can be computed efficiently, we can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efficiently.</a:t>
                </a:r>
              </a:p>
              <a:p>
                <a:pPr lvl="1"/>
                <a:r>
                  <a:rPr lang="en-US" dirty="0"/>
                  <a:t>With kernel tricks, we can avoid the dependency on the dimension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  <a:blipFill rotWithShape="0">
                <a:blip r:embed="rId3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 rotWithShape="0">
                <a:blip r:embed="rId3"/>
                <a:stretch>
                  <a:fillRect l="-1043" t="-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000" b="0" i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  <m:sup/>
                    </m:sSup>
                    <m:r>
                      <m:rPr>
                        <m:nor/>
                      </m:rPr>
                      <a:rPr lang="en-US" sz="2000" dirty="0"/>
                      <m:t> 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  <a:blipFill rotWithShape="0">
                <a:blip r:embed="rId4"/>
                <a:stretch>
                  <a:fillRect b="-10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600200" y="5338763"/>
            <a:ext cx="106680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  <a:blipFill rotWithShape="0">
                <a:blip r:embed="rId5"/>
                <a:stretch>
                  <a:fillRect b="-33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400800" y="5386865"/>
            <a:ext cx="41148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603276" cy="1642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heuristic approaches (e.g., Condensed Nearest Neighbor).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Clustering data points</a:t>
            </a:r>
          </a:p>
          <a:p>
            <a:r>
              <a:rPr lang="en-US" sz="2400" dirty="0"/>
              <a:t>For a new data point, we might be able to “ignore” some clusters when searching </a:t>
            </a:r>
            <a:r>
              <a:rPr lang="en-US" sz="2400"/>
              <a:t>for nearest neighbor.</a:t>
            </a:r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 (RBF)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</a:t>
                </a:r>
                <a:r>
                  <a:rPr lang="en-US" dirty="0">
                    <a:solidFill>
                      <a:schemeClr val="accent2"/>
                    </a:solidFill>
                  </a:rPr>
                  <a:t>distance </a:t>
                </a:r>
                <a:r>
                  <a:rPr lang="en-US" dirty="0"/>
                  <a:t>to the points as the basis function to form hypothesis</a:t>
                </a:r>
              </a:p>
              <a:p>
                <a:endParaRPr lang="en-US" b="0" dirty="0"/>
              </a:p>
              <a:p>
                <a:endParaRPr lang="en-US" b="0" dirty="0"/>
              </a:p>
              <a:p>
                <a:r>
                  <a:rPr lang="en-US" b="0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a monotonically decreasing function</a:t>
                </a:r>
              </a:p>
              <a:p>
                <a:pPr lvl="2"/>
                <a:r>
                  <a:rPr lang="en-US" sz="2400" dirty="0"/>
                  <a:t>Gaussian RBF (we have seen this in SVM):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/>
              <p:nvPr/>
            </p:nvSpPr>
            <p:spPr>
              <a:xfrm>
                <a:off x="6385931" y="3411246"/>
                <a:ext cx="5493834" cy="127657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This is for regression. We can take a sign and make it a classification.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for normalization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931" y="3411246"/>
                <a:ext cx="5493834" cy="1276578"/>
              </a:xfrm>
              <a:prstGeom prst="roundRect">
                <a:avLst/>
              </a:prstGeom>
              <a:blipFill>
                <a:blip r:embed="rId3"/>
                <a:stretch>
                  <a:fillRect t="-19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4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0B39-BA50-CE4E-83E7-92DD32F7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Nonparametric and Parametric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3872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Nonparametric RBF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hypothesis is defined by dataset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Parametric RBF hypothesis set</a:t>
                </a: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representative points (e.g., clustering)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from data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38726"/>
              </a:xfrm>
              <a:blipFill>
                <a:blip r:embed="rId2"/>
                <a:stretch>
                  <a:fillRect l="-1086" t="-2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D48F10A-DAF0-4B43-8D3F-5F336B2E2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981" y="1825625"/>
            <a:ext cx="3077541" cy="2297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54C5E6-9827-ED42-9485-0C59FD58A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4388" y="4495704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859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50153</TotalTime>
  <Words>4382</Words>
  <Application>Microsoft Macintosh PowerPoint</Application>
  <PresentationFormat>Widescreen</PresentationFormat>
  <Paragraphs>739</Paragraphs>
  <Slides>63</Slides>
  <Notes>13</Notes>
  <HiddenSlides>18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Nearest Neighbor</vt:lpstr>
      <vt:lpstr>k-Nearest Neighbor (K-NN)</vt:lpstr>
      <vt:lpstr>Summary of k-NN Properties</vt:lpstr>
      <vt:lpstr>Dealing with Computational Issues</vt:lpstr>
      <vt:lpstr>Radial Basis Function (RBF)</vt:lpstr>
      <vt:lpstr>Nonparametric and Parametric RBF</vt:lpstr>
      <vt:lpstr>Connection to Other Hypothesis Sets</vt:lpstr>
      <vt:lpstr>Support Vector Machines (SVM)</vt:lpstr>
      <vt:lpstr>What Do We Know about Linear Classification?</vt:lpstr>
      <vt:lpstr>Linear Classification</vt:lpstr>
      <vt:lpstr>Linear Classification</vt:lpstr>
      <vt:lpstr>Support Vector Machine</vt:lpstr>
      <vt:lpstr>Relevant Review of Linear Algebra</vt:lpstr>
      <vt:lpstr>Relevant Review of Linear Algebra</vt:lpstr>
      <vt:lpstr>Outline of Our Discussion for SVM</vt:lpstr>
      <vt:lpstr>Today’s Lecture</vt:lpstr>
      <vt:lpstr>Hard-Margin SVM</vt:lpstr>
      <vt:lpstr>Hard-Margin SVM</vt:lpstr>
      <vt:lpstr>Hard-Margin SVM</vt:lpstr>
      <vt:lpstr>Hard-Margin SVM</vt:lpstr>
      <vt:lpstr>Hard-Margin SVM</vt:lpstr>
      <vt:lpstr>Hard-Margin SVM</vt:lpstr>
      <vt:lpstr>Final Form of Hard-Margin SVM</vt:lpstr>
      <vt:lpstr>Some Discussion on SVM</vt:lpstr>
      <vt:lpstr>Connection to Regularization</vt:lpstr>
      <vt:lpstr>Support Vectors</vt:lpstr>
      <vt:lpstr>Leave-One-Out Cross Validation (LOOCV)</vt:lpstr>
      <vt:lpstr>What if Data is Not Linearly Separable</vt:lpstr>
      <vt:lpstr>Non-Separable Data</vt:lpstr>
      <vt:lpstr>Soft-Margin SVM</vt:lpstr>
      <vt:lpstr>Soft-Margin SVM</vt:lpstr>
      <vt:lpstr>Impacts of C in Soft-Margin SVM</vt:lpstr>
      <vt:lpstr>What if Tolerating Small Noises Is Not Enough</vt:lpstr>
      <vt:lpstr>Nonlinear Transform: z ⃗=Φ(x ⃗)</vt:lpstr>
      <vt:lpstr>Next Lecture</vt:lpstr>
      <vt:lpstr>Lagrangian Duality and  Convex Optimization</vt:lpstr>
      <vt:lpstr>Convex Optimization</vt:lpstr>
      <vt:lpstr>Lagrangian</vt:lpstr>
      <vt:lpstr>Lagrangian</vt:lpstr>
      <vt:lpstr>Primal-Dual Formulation</vt:lpstr>
      <vt:lpstr>Minimax Theorem [von Neumann, 1928]</vt:lpstr>
      <vt:lpstr>Karush-Kuhn-Tucker (KKT) Conditions</vt:lpstr>
      <vt:lpstr>Connection to Weight-Decay Regularization</vt:lpstr>
      <vt:lpstr>Why Talk about Dual</vt:lpstr>
      <vt:lpstr>Nonlinear Transform: z ⃗=Φ(x ⃗)</vt:lpstr>
      <vt:lpstr>Dual SVM</vt:lpstr>
      <vt:lpstr>Derive the Dual for Hard-Margin SVM</vt:lpstr>
      <vt:lpstr>Derive the Dual for Hard-Margin SVM</vt:lpstr>
      <vt:lpstr>PowerPoint Presentation</vt:lpstr>
      <vt:lpstr>PowerPoint Presentation</vt:lpstr>
      <vt:lpstr>Dual SVM</vt:lpstr>
      <vt:lpstr>Recover (w ⃗^∗,b^∗) from α ⃗^∗</vt:lpstr>
      <vt:lpstr>Recover (w ⃗^∗,b^∗) from α ⃗^∗</vt:lpstr>
      <vt:lpstr>Nonlinear Transform and  Kernel Tricks</vt:lpstr>
      <vt:lpstr>Primal-Dual Formulations of Hard-Margin SVM</vt:lpstr>
      <vt:lpstr>Nonlinear Transform: z ⃗=Φ(x ⃗)</vt:lpstr>
      <vt:lpstr>Example: 2nd Order Polynomial Transform</vt:lpstr>
      <vt:lpstr>Kernel Functions</vt:lpstr>
      <vt:lpstr>Kernel Trick: Utilize Dual and Kernel Functions</vt:lpstr>
      <vt:lpstr>Recover (w ⃗^∗,b^∗) from α ⃗^∗ with Kernel Tricks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4457</cp:revision>
  <cp:lastPrinted>2020-04-07T17:58:30Z</cp:lastPrinted>
  <dcterms:created xsi:type="dcterms:W3CDTF">2017-08-24T15:35:37Z</dcterms:created>
  <dcterms:modified xsi:type="dcterms:W3CDTF">2022-11-07T23:23:38Z</dcterms:modified>
</cp:coreProperties>
</file>